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tamaran Bold" pitchFamily="2" charset="77"/>
      <p:regular r:id="rId3"/>
      <p:bold r:id="rId4"/>
    </p:embeddedFont>
    <p:embeddedFont>
      <p:font typeface="Montserrat Bold Italics" pitchFamily="2" charset="77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589" autoAdjust="0"/>
  </p:normalViewPr>
  <p:slideViewPr>
    <p:cSldViewPr>
      <p:cViewPr varScale="1">
        <p:scale>
          <a:sx n="68" d="100"/>
          <a:sy n="68" d="100"/>
        </p:scale>
        <p:origin x="144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603" y="4190897"/>
            <a:ext cx="5572800" cy="5584435"/>
          </a:xfrm>
          <a:custGeom>
            <a:avLst/>
            <a:gdLst/>
            <a:ahLst/>
            <a:cxnLst/>
            <a:rect l="l" t="t" r="r" b="b"/>
            <a:pathLst>
              <a:path w="5572800" h="5584435">
                <a:moveTo>
                  <a:pt x="0" y="0"/>
                </a:moveTo>
                <a:lnTo>
                  <a:pt x="5572800" y="0"/>
                </a:lnTo>
                <a:lnTo>
                  <a:pt x="5572800" y="5584434"/>
                </a:lnTo>
                <a:lnTo>
                  <a:pt x="0" y="5584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94342" y="485883"/>
            <a:ext cx="9731382" cy="9244813"/>
          </a:xfrm>
          <a:custGeom>
            <a:avLst/>
            <a:gdLst/>
            <a:ahLst/>
            <a:cxnLst/>
            <a:rect l="l" t="t" r="r" b="b"/>
            <a:pathLst>
              <a:path w="9731382" h="9244813">
                <a:moveTo>
                  <a:pt x="0" y="0"/>
                </a:moveTo>
                <a:lnTo>
                  <a:pt x="9731383" y="0"/>
                </a:lnTo>
                <a:lnTo>
                  <a:pt x="9731383" y="9244813"/>
                </a:lnTo>
                <a:lnTo>
                  <a:pt x="0" y="92448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12901" y="4190897"/>
            <a:ext cx="5572800" cy="5584435"/>
          </a:xfrm>
          <a:custGeom>
            <a:avLst/>
            <a:gdLst/>
            <a:ahLst/>
            <a:cxnLst/>
            <a:rect l="l" t="t" r="r" b="b"/>
            <a:pathLst>
              <a:path w="5572800" h="5584435">
                <a:moveTo>
                  <a:pt x="0" y="0"/>
                </a:moveTo>
                <a:lnTo>
                  <a:pt x="5572800" y="0"/>
                </a:lnTo>
                <a:lnTo>
                  <a:pt x="5572800" y="5584434"/>
                </a:lnTo>
                <a:lnTo>
                  <a:pt x="0" y="5584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290473" y="2600399"/>
            <a:ext cx="6271605" cy="5884156"/>
          </a:xfrm>
          <a:custGeom>
            <a:avLst/>
            <a:gdLst/>
            <a:ahLst/>
            <a:cxnLst/>
            <a:rect l="l" t="t" r="r" b="b"/>
            <a:pathLst>
              <a:path w="6271605" h="5884156">
                <a:moveTo>
                  <a:pt x="0" y="0"/>
                </a:moveTo>
                <a:lnTo>
                  <a:pt x="6271605" y="0"/>
                </a:lnTo>
                <a:lnTo>
                  <a:pt x="6271605" y="5884156"/>
                </a:lnTo>
                <a:lnTo>
                  <a:pt x="0" y="58841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36350" y="4229673"/>
            <a:ext cx="9849351" cy="4417124"/>
          </a:xfrm>
          <a:custGeom>
            <a:avLst/>
            <a:gdLst/>
            <a:ahLst/>
            <a:cxnLst/>
            <a:rect l="l" t="t" r="r" b="b"/>
            <a:pathLst>
              <a:path w="9849351" h="4417124">
                <a:moveTo>
                  <a:pt x="0" y="0"/>
                </a:moveTo>
                <a:lnTo>
                  <a:pt x="9849351" y="0"/>
                </a:lnTo>
                <a:lnTo>
                  <a:pt x="9849351" y="4417124"/>
                </a:lnTo>
                <a:lnTo>
                  <a:pt x="0" y="44171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501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72449" y="6889502"/>
            <a:ext cx="2348478" cy="215300"/>
          </a:xfrm>
          <a:custGeom>
            <a:avLst/>
            <a:gdLst/>
            <a:ahLst/>
            <a:cxnLst/>
            <a:rect l="l" t="t" r="r" b="b"/>
            <a:pathLst>
              <a:path w="2348478" h="215300">
                <a:moveTo>
                  <a:pt x="0" y="0"/>
                </a:moveTo>
                <a:lnTo>
                  <a:pt x="2348477" y="0"/>
                </a:lnTo>
                <a:lnTo>
                  <a:pt x="2348477" y="215300"/>
                </a:lnTo>
                <a:lnTo>
                  <a:pt x="0" y="215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99927" r="-111539" b="-210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5016773" y="6774073"/>
            <a:ext cx="2559948" cy="234687"/>
          </a:xfrm>
          <a:custGeom>
            <a:avLst/>
            <a:gdLst/>
            <a:ahLst/>
            <a:cxnLst/>
            <a:rect l="l" t="t" r="r" b="b"/>
            <a:pathLst>
              <a:path w="2559948" h="234687">
                <a:moveTo>
                  <a:pt x="0" y="0"/>
                </a:moveTo>
                <a:lnTo>
                  <a:pt x="2559948" y="0"/>
                </a:lnTo>
                <a:lnTo>
                  <a:pt x="2559948" y="234687"/>
                </a:lnTo>
                <a:lnTo>
                  <a:pt x="0" y="2346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9927" r="-111539" b="-2100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127910" y="2315000"/>
            <a:ext cx="6596733" cy="6613266"/>
          </a:xfrm>
          <a:custGeom>
            <a:avLst/>
            <a:gdLst/>
            <a:ahLst/>
            <a:cxnLst/>
            <a:rect l="l" t="t" r="r" b="b"/>
            <a:pathLst>
              <a:path w="6596733" h="6613266">
                <a:moveTo>
                  <a:pt x="0" y="0"/>
                </a:moveTo>
                <a:lnTo>
                  <a:pt x="6596734" y="0"/>
                </a:lnTo>
                <a:lnTo>
                  <a:pt x="6596734" y="6613266"/>
                </a:lnTo>
                <a:lnTo>
                  <a:pt x="0" y="66132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89846" y="2052413"/>
            <a:ext cx="10959058" cy="70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7"/>
              </a:lnSpc>
            </a:pPr>
            <a:r>
              <a:rPr lang="en-US" sz="4918" b="1" i="1">
                <a:solidFill>
                  <a:srgbClr val="7A002D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That Prepares Them for Success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6929" y="8196487"/>
            <a:ext cx="2207258" cy="1739279"/>
          </a:xfrm>
          <a:custGeom>
            <a:avLst/>
            <a:gdLst/>
            <a:ahLst/>
            <a:cxnLst/>
            <a:rect l="l" t="t" r="r" b="b"/>
            <a:pathLst>
              <a:path w="2207258" h="1739279">
                <a:moveTo>
                  <a:pt x="0" y="0"/>
                </a:moveTo>
                <a:lnTo>
                  <a:pt x="2207257" y="0"/>
                </a:lnTo>
                <a:lnTo>
                  <a:pt x="2207257" y="1739279"/>
                </a:lnTo>
                <a:lnTo>
                  <a:pt x="0" y="17392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72165" r="-76250" b="-378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127910" y="2315000"/>
            <a:ext cx="6596733" cy="3735518"/>
          </a:xfrm>
          <a:custGeom>
            <a:avLst/>
            <a:gdLst/>
            <a:ahLst/>
            <a:cxnLst/>
            <a:rect l="l" t="t" r="r" b="b"/>
            <a:pathLst>
              <a:path w="6596733" h="3735518">
                <a:moveTo>
                  <a:pt x="0" y="0"/>
                </a:moveTo>
                <a:lnTo>
                  <a:pt x="6596734" y="0"/>
                </a:lnTo>
                <a:lnTo>
                  <a:pt x="6596734" y="3735517"/>
                </a:lnTo>
                <a:lnTo>
                  <a:pt x="0" y="37355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b="-770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129175" y="1203719"/>
            <a:ext cx="16029650" cy="81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7"/>
              </a:lnSpc>
            </a:pPr>
            <a:r>
              <a:rPr lang="en-US" sz="5652" b="1">
                <a:solidFill>
                  <a:srgbClr val="013D75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Every Student Deserves a High-Quality Education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4479" y="5446901"/>
            <a:ext cx="3946301" cy="2787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710" b="1" dirty="0">
                <a:solidFill>
                  <a:srgbClr val="013D75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aims to transform education into a profession that relies on research for licensure, accreditation, continuing education, and accountability.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56636" y="5542477"/>
            <a:ext cx="4287832" cy="271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722" b="1">
                <a:solidFill>
                  <a:srgbClr val="7A002D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serves as a knowledge management system, an accessible repository of research-based practices and policies, for every component of the education system.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6350" y="3390882"/>
            <a:ext cx="6802810" cy="51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3489" b="1">
                <a:solidFill>
                  <a:srgbClr val="013D75"/>
                </a:solidFill>
                <a:latin typeface="Catamaran Bold"/>
                <a:ea typeface="Catamaran Bold"/>
                <a:cs typeface="Catamaran Bold"/>
                <a:sym typeface="Catamaran Bold"/>
              </a:rPr>
              <a:t>Evidence Advocacy Center ...</a:t>
            </a:r>
          </a:p>
        </p:txBody>
      </p:sp>
      <p:pic>
        <p:nvPicPr>
          <p:cNvPr id="18" name="Picture 1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16541B3-2B36-597E-2085-52E7C9DC9C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848" y="8210903"/>
            <a:ext cx="1951604" cy="1951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Catamaran Bold</vt:lpstr>
      <vt:lpstr>Montserrat Bold Italics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 Overview Slide</dc:title>
  <cp:lastModifiedBy>Emily Sumner</cp:lastModifiedBy>
  <cp:revision>3</cp:revision>
  <dcterms:created xsi:type="dcterms:W3CDTF">2006-08-16T00:00:00Z</dcterms:created>
  <dcterms:modified xsi:type="dcterms:W3CDTF">2025-07-18T20:02:42Z</dcterms:modified>
  <dc:identifier>DAGp_r00K60</dc:identifier>
</cp:coreProperties>
</file>